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61AE"/>
    <a:srgbClr val="008CD1"/>
    <a:srgbClr val="145AA8"/>
    <a:srgbClr val="2A1772"/>
    <a:srgbClr val="FFFFFF"/>
    <a:srgbClr val="330F7B"/>
    <a:srgbClr val="2A186E"/>
    <a:srgbClr val="E02317"/>
    <a:srgbClr val="D46862"/>
    <a:srgbClr val="DE57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26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0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B2145C-71D3-4977-85EA-505D85690A3D}" type="datetimeFigureOut">
              <a:rPr lang="en-US" smtClean="0"/>
              <a:t>11/8/2024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B374E6-4373-4A1D-8F12-2A6D7C0E08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58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08-11-2024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 rot="16200000">
            <a:off x="-1351277" y="1351277"/>
            <a:ext cx="6858000" cy="4155440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" name="Freeform 1"/>
          <p:cNvSpPr/>
          <p:nvPr userDrawn="1"/>
        </p:nvSpPr>
        <p:spPr>
          <a:xfrm rot="16200000">
            <a:off x="-1493519" y="1493518"/>
            <a:ext cx="6858000" cy="3870961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colorTemperature colorTemp="11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688" y="1908114"/>
            <a:ext cx="2935032" cy="304176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219044" y="2996249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Freeform 9"/>
          <p:cNvSpPr/>
          <p:nvPr userDrawn="1"/>
        </p:nvSpPr>
        <p:spPr>
          <a:xfrm rot="16200000">
            <a:off x="-1396999" y="1396998"/>
            <a:ext cx="6858002" cy="40640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11" name="Freeform 10"/>
          <p:cNvSpPr/>
          <p:nvPr userDrawn="1"/>
        </p:nvSpPr>
        <p:spPr>
          <a:xfrm rot="16200000">
            <a:off x="-1411071" y="1561087"/>
            <a:ext cx="6733745" cy="39116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688" y="1767468"/>
            <a:ext cx="2814320" cy="291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 rot="16200000">
            <a:off x="-1396999" y="1396998"/>
            <a:ext cx="6858002" cy="40640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 rot="16200000">
            <a:off x="-1411071" y="1561087"/>
            <a:ext cx="6733745" cy="39116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30481" y="1916142"/>
            <a:ext cx="1216151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100" b="1" i="0" kern="1200" dirty="0">
                <a:solidFill>
                  <a:srgbClr val="0E61AE"/>
                </a:solidFill>
                <a:effectLst/>
                <a:latin typeface="Arial Black" panose="020B0A04020102020204" pitchFamily="34" charset="0"/>
                <a:ea typeface="+mn-ea"/>
                <a:cs typeface="+mn-cs"/>
              </a:rPr>
              <a:t>4</a:t>
            </a:r>
            <a:r>
              <a:rPr lang="en-US" sz="2100" b="1" i="0" kern="1200" baseline="30000" dirty="0">
                <a:solidFill>
                  <a:srgbClr val="0E61AE"/>
                </a:solidFill>
                <a:effectLst/>
                <a:latin typeface="Arial Black" panose="020B0A04020102020204" pitchFamily="34" charset="0"/>
                <a:ea typeface="+mn-ea"/>
                <a:cs typeface="+mn-cs"/>
              </a:rPr>
              <a:t>th</a:t>
            </a:r>
            <a:r>
              <a:rPr lang="en-US" sz="2100" b="1" i="0" kern="1200" dirty="0">
                <a:solidFill>
                  <a:srgbClr val="0E61AE"/>
                </a:solidFill>
                <a:effectLst/>
                <a:latin typeface="Arial Black" panose="020B0A04020102020204" pitchFamily="34" charset="0"/>
                <a:ea typeface="+mn-ea"/>
                <a:cs typeface="+mn-cs"/>
              </a:rPr>
              <a:t> International Conference on Mobile Networks and Wireless Communications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27243" y="4757496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5403499" y="1489251"/>
            <a:ext cx="1199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>
                <a:latin typeface="Bahnschrift" panose="020B0502040204020203" pitchFamily="34" charset="0"/>
              </a:rPr>
              <a:t>organizes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824400"/>
              </a:clrFrom>
              <a:clrTo>
                <a:srgbClr val="824400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5300"/>
                    </a14:imgEffect>
                    <a14:imgEffect>
                      <a14:saturation sat="40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" y="3377140"/>
            <a:ext cx="12161519" cy="3486150"/>
          </a:xfrm>
          <a:prstGeom prst="rect">
            <a:avLst/>
          </a:prstGeom>
        </p:spPr>
      </p:pic>
      <p:sp>
        <p:nvSpPr>
          <p:cNvPr id="19" name="Text Placeholder 23"/>
          <p:cNvSpPr>
            <a:spLocks noGrp="1"/>
          </p:cNvSpPr>
          <p:nvPr>
            <p:ph type="body" sz="quarter" idx="11" hasCustomPrompt="1"/>
          </p:nvPr>
        </p:nvSpPr>
        <p:spPr>
          <a:xfrm>
            <a:off x="3597593" y="4504368"/>
            <a:ext cx="5659437" cy="671512"/>
          </a:xfrm>
        </p:spPr>
        <p:txBody>
          <a:bodyPr>
            <a:noAutofit/>
          </a:bodyPr>
          <a:lstStyle>
            <a:lvl1pPr marL="0" indent="0" algn="ctr">
              <a:buNone/>
              <a:defRPr sz="3600" b="1">
                <a:latin typeface="Bahnschrift Light" panose="020B0502040204020203" pitchFamily="34" charset="0"/>
              </a:defRPr>
            </a:lvl1pPr>
          </a:lstStyle>
          <a:p>
            <a:pPr lvl="0"/>
            <a:r>
              <a:rPr lang="en-US" dirty="0"/>
              <a:t>Paper Title</a:t>
            </a:r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1" t="25609" r="11846" b="26190"/>
          <a:stretch/>
        </p:blipFill>
        <p:spPr>
          <a:xfrm>
            <a:off x="4139753" y="2496164"/>
            <a:ext cx="2463113" cy="5272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55" y="3498594"/>
            <a:ext cx="2934970" cy="631994"/>
          </a:xfrm>
          <a:prstGeom prst="rect">
            <a:avLst/>
          </a:prstGeom>
        </p:spPr>
      </p:pic>
      <p:sp>
        <p:nvSpPr>
          <p:cNvPr id="24" name="Rectangle 23"/>
          <p:cNvSpPr/>
          <p:nvPr userDrawn="1"/>
        </p:nvSpPr>
        <p:spPr>
          <a:xfrm>
            <a:off x="5010041" y="3230364"/>
            <a:ext cx="2202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Technical Co-Sponsor</a:t>
            </a:r>
            <a:endParaRPr lang="en-IN" sz="18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6602866" y="2415802"/>
            <a:ext cx="15504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0" i="0" kern="1200" dirty="0">
                <a:solidFill>
                  <a:srgbClr val="0E61AE"/>
                </a:solidFill>
                <a:effectLst/>
                <a:latin typeface="Arial Black" panose="020B0A04020102020204" pitchFamily="34" charset="0"/>
                <a:ea typeface="+mn-ea"/>
                <a:cs typeface="+mn-cs"/>
              </a:rPr>
              <a:t>2024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2217420" y="1169913"/>
            <a:ext cx="7787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i="0" dirty="0">
                <a:solidFill>
                  <a:srgbClr val="414141"/>
                </a:solidFill>
                <a:effectLst/>
                <a:latin typeface="Open Sans" panose="020B0606030504020204" pitchFamily="34" charset="0"/>
              </a:rPr>
              <a:t>Department of Electronics and Telecommunication Engineering</a:t>
            </a:r>
            <a:endParaRPr lang="en-GB" b="0" i="0" dirty="0">
              <a:solidFill>
                <a:srgbClr val="414141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" y="57721"/>
            <a:ext cx="1026592" cy="1063924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2639868" y="94456"/>
            <a:ext cx="6738274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2800" b="1" dirty="0">
                <a:latin typeface="Arial" panose="020B0604020202020204" pitchFamily="34" charset="0"/>
                <a:cs typeface="Arial" panose="020B0604020202020204" pitchFamily="34" charset="0"/>
              </a:rPr>
              <a:t>Sri Siddhartha Institute of Technology</a:t>
            </a:r>
          </a:p>
          <a:p>
            <a:pPr algn="ctr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(A Constituent College of Sri Siddhartha Academy of Higher Education, </a:t>
            </a:r>
          </a:p>
          <a:p>
            <a:pPr algn="ctr"/>
            <a:r>
              <a:rPr lang="en-IN" sz="1100" dirty="0" err="1">
                <a:latin typeface="Arial" panose="020B0604020202020204" pitchFamily="34" charset="0"/>
                <a:cs typeface="Arial" panose="020B0604020202020204" pitchFamily="34" charset="0"/>
              </a:rPr>
              <a:t>Tumakuru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, Approved by AICTE, Accredited by NAAC with ‘A+’ Grade)</a:t>
            </a:r>
          </a:p>
          <a:p>
            <a:pPr algn="ctr"/>
            <a:r>
              <a:rPr lang="en-IN" sz="1100" dirty="0" err="1">
                <a:latin typeface="Arial" panose="020B0604020202020204" pitchFamily="34" charset="0"/>
                <a:cs typeface="Arial" panose="020B0604020202020204" pitchFamily="34" charset="0"/>
              </a:rPr>
              <a:t>Maraluru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, Tumakuru-572105</a:t>
            </a:r>
          </a:p>
        </p:txBody>
      </p:sp>
      <p:pic>
        <p:nvPicPr>
          <p:cNvPr id="1026" name="Picture 2" descr="C:\Users\Srinidhi\Desktop\Sri_Siddhartha_Academy_of_Higher_Education_Universtiy_SSAHE_SSU_Logo_Tumkur.jp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0937" y="37233"/>
            <a:ext cx="11049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2964805-AE57-4082-906B-EBD491B67843}"/>
              </a:ext>
            </a:extLst>
          </p:cNvPr>
          <p:cNvSpPr/>
          <p:nvPr userDrawn="1"/>
        </p:nvSpPr>
        <p:spPr>
          <a:xfrm>
            <a:off x="9199418" y="6466172"/>
            <a:ext cx="2992582" cy="166254"/>
          </a:xfrm>
          <a:prstGeom prst="rect">
            <a:avLst/>
          </a:prstGeom>
          <a:solidFill>
            <a:srgbClr val="2A186E"/>
          </a:solidFill>
          <a:ln>
            <a:solidFill>
              <a:srgbClr val="2A1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0070C0"/>
              </a:solidFill>
            </a:endParaRPr>
          </a:p>
        </p:txBody>
      </p:sp>
      <p:sp>
        <p:nvSpPr>
          <p:cNvPr id="16" name="Persegi Panjang 3">
            <a:extLst>
              <a:ext uri="{FF2B5EF4-FFF2-40B4-BE49-F238E27FC236}">
                <a16:creationId xmlns:a16="http://schemas.microsoft.com/office/drawing/2014/main" id="{BD07E5C3-FBC9-4069-8D4F-E3B10AC91BCE}"/>
              </a:ext>
            </a:extLst>
          </p:cNvPr>
          <p:cNvSpPr/>
          <p:nvPr userDrawn="1"/>
        </p:nvSpPr>
        <p:spPr>
          <a:xfrm>
            <a:off x="0" y="570565"/>
            <a:ext cx="914400" cy="67109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5" name="Oval 24"/>
          <p:cNvSpPr/>
          <p:nvPr userDrawn="1"/>
        </p:nvSpPr>
        <p:spPr>
          <a:xfrm>
            <a:off x="8808720" y="6466172"/>
            <a:ext cx="203200" cy="208263"/>
          </a:xfrm>
          <a:prstGeom prst="ellipse">
            <a:avLst/>
          </a:prstGeom>
          <a:solidFill>
            <a:srgbClr val="E023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600" y="-6853"/>
            <a:ext cx="1320800" cy="136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600" y="-6853"/>
            <a:ext cx="1320800" cy="1368831"/>
          </a:xfrm>
          <a:prstGeom prst="rect">
            <a:avLst/>
          </a:prstGeom>
        </p:spPr>
      </p:pic>
      <p:sp>
        <p:nvSpPr>
          <p:cNvPr id="20" name="Freeform 19"/>
          <p:cNvSpPr/>
          <p:nvPr userDrawn="1"/>
        </p:nvSpPr>
        <p:spPr>
          <a:xfrm rot="10226024">
            <a:off x="10185046" y="6483239"/>
            <a:ext cx="2045805" cy="522168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1" name="Freeform 20"/>
          <p:cNvSpPr/>
          <p:nvPr userDrawn="1"/>
        </p:nvSpPr>
        <p:spPr>
          <a:xfrm rot="10286599">
            <a:off x="10189647" y="6548808"/>
            <a:ext cx="2045805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447040" y="1394054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0" name="Round Same Side Corner Rectangle 29"/>
          <p:cNvSpPr/>
          <p:nvPr userDrawn="1"/>
        </p:nvSpPr>
        <p:spPr>
          <a:xfrm rot="5400000">
            <a:off x="1499944" y="-1329766"/>
            <a:ext cx="799475" cy="3799361"/>
          </a:xfrm>
          <a:prstGeom prst="round2Same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626553" y="250195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3" name="Round Same Side Corner Rectangle 32"/>
          <p:cNvSpPr/>
          <p:nvPr userDrawn="1"/>
        </p:nvSpPr>
        <p:spPr>
          <a:xfrm rot="5400000">
            <a:off x="1563925" y="-1329766"/>
            <a:ext cx="671510" cy="3799360"/>
          </a:xfrm>
          <a:prstGeom prst="round2SameRect">
            <a:avLst/>
          </a:pr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08-11-2024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08-11-2024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550"/>
            <a:ext cx="1569679" cy="1599190"/>
          </a:xfrm>
          <a:prstGeom prst="rect">
            <a:avLst/>
          </a:prstGeom>
        </p:spPr>
      </p:pic>
      <p:sp>
        <p:nvSpPr>
          <p:cNvPr id="10" name="Freeform 9"/>
          <p:cNvSpPr/>
          <p:nvPr userDrawn="1"/>
        </p:nvSpPr>
        <p:spPr>
          <a:xfrm rot="11348698" flipH="1">
            <a:off x="-6550" y="6541008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11" name="Freeform 10"/>
          <p:cNvSpPr/>
          <p:nvPr userDrawn="1"/>
        </p:nvSpPr>
        <p:spPr>
          <a:xfrm rot="584880" flipH="1">
            <a:off x="10555130" y="-134112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08-11-2024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08-11-2024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625732" y="5268858"/>
            <a:ext cx="710034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  <a:p>
            <a:endParaRPr lang="en-US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113698" y="2996848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44240" y="770896"/>
            <a:ext cx="198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464560" y="1385669"/>
            <a:ext cx="2661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92025" y="2020344"/>
            <a:ext cx="3683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774440" y="2673556"/>
            <a:ext cx="3888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971005" y="3332604"/>
            <a:ext cx="28648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08904" y="3961666"/>
            <a:ext cx="53643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39384" y="4483799"/>
            <a:ext cx="4502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55440" y="5112861"/>
            <a:ext cx="22506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14800" y="5674013"/>
            <a:ext cx="24959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References</a:t>
            </a:r>
            <a:endParaRPr lang="en-US" sz="2400" b="1" dirty="0"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16953" y="270515"/>
            <a:ext cx="5659437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13360" y="280675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52793" y="280675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Literature </a:t>
            </a:r>
            <a:r>
              <a:rPr lang="en-IN" sz="3600" b="1" dirty="0">
                <a:latin typeface="Lucida Console" panose="020B0609040504020204" pitchFamily="49" charset="0"/>
              </a:rPr>
              <a:t>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558925" y="280675"/>
            <a:ext cx="570103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Problem </a:t>
            </a:r>
            <a:r>
              <a:rPr lang="en-IN" sz="3600" b="1" dirty="0">
                <a:latin typeface="Lucida Console" panose="020B0609040504020204" pitchFamily="49" charset="0"/>
              </a:rPr>
              <a:t>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01433" y="270515"/>
            <a:ext cx="3849687" cy="671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Proposed </a:t>
            </a:r>
            <a:r>
              <a:rPr lang="en-IN" sz="3600" b="1" dirty="0">
                <a:latin typeface="Lucida Console" panose="020B0609040504020204" pitchFamily="49" charset="0"/>
              </a:rPr>
              <a:t>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9593" y="250194"/>
            <a:ext cx="7923847" cy="867405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chemeClr val="bg1"/>
                </a:solidFill>
                <a:latin typeface="Lucida Console" panose="020B0609040504020204" pitchFamily="49" charset="0"/>
              </a:rPr>
              <a:t>Methodology </a:t>
            </a:r>
            <a:r>
              <a:rPr lang="en-IN" sz="14400" b="1" dirty="0">
                <a:latin typeface="Lucida Console" panose="020B0609040504020204" pitchFamily="49" charset="0"/>
              </a:rPr>
              <a:t>&amp; </a:t>
            </a:r>
            <a:r>
              <a:rPr lang="en-IN" sz="14400" dirty="0">
                <a:latin typeface="Lucida Console" panose="020B0609040504020204" pitchFamily="49" charset="0"/>
              </a:rPr>
              <a:t>Implementation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076960" y="270515"/>
            <a:ext cx="6725920" cy="6715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r>
              <a:rPr lang="en-IN" sz="3600" b="1" dirty="0">
                <a:latin typeface="Lucida Console" panose="020B0609040504020204" pitchFamily="49" charset="0"/>
              </a:rPr>
              <a:t>Discussion</a:t>
            </a:r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9433" y="265170"/>
            <a:ext cx="307752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22313" y="280675"/>
            <a:ext cx="565943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bg1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chemeClr val="bg1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E9C1F00-6028-43C0-BEED-67020F6A9023}"/>
              </a:ext>
            </a:extLst>
          </p:cNvPr>
          <p:cNvSpPr txBox="1"/>
          <p:nvPr/>
        </p:nvSpPr>
        <p:spPr>
          <a:xfrm>
            <a:off x="3122122" y="2749290"/>
            <a:ext cx="53178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accent1"/>
                </a:solidFill>
                <a:latin typeface="Arial Black" panose="020B0A04020102020204" pitchFamily="34" charset="0"/>
              </a:rPr>
              <a:t>Thank</a:t>
            </a:r>
            <a:r>
              <a:rPr lang="en-US" sz="5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5400" kern="1200" dirty="0">
                <a:solidFill>
                  <a:srgbClr val="2A1772"/>
                </a:solidFill>
                <a:latin typeface="Arial Black" panose="020B0A04020102020204" pitchFamily="34" charset="0"/>
                <a:ea typeface="+mn-ea"/>
                <a:cs typeface="+mn-cs"/>
              </a:rPr>
              <a:t>You</a:t>
            </a:r>
          </a:p>
        </p:txBody>
      </p:sp>
      <p:sp>
        <p:nvSpPr>
          <p:cNvPr id="5" name="Shape 2550"/>
          <p:cNvSpPr/>
          <p:nvPr/>
        </p:nvSpPr>
        <p:spPr>
          <a:xfrm>
            <a:off x="8004448" y="2843160"/>
            <a:ext cx="688140" cy="7355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gradFill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</a:gra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250</TotalTime>
  <Words>55</Words>
  <Application>Microsoft Office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Arial Black</vt:lpstr>
      <vt:lpstr>Bahnschrift</vt:lpstr>
      <vt:lpstr>Bahnschrift Light</vt:lpstr>
      <vt:lpstr>Calibri</vt:lpstr>
      <vt:lpstr>Calibri Light</vt:lpstr>
      <vt:lpstr>Lucida Console</vt:lpstr>
      <vt:lpstr>Open Sans</vt:lpstr>
      <vt:lpstr>Sitka Small</vt:lpstr>
      <vt:lpstr>Source Sans Pro Light</vt:lpstr>
      <vt:lpstr>Office Theme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44</cp:revision>
  <dcterms:created xsi:type="dcterms:W3CDTF">2020-06-22T11:06:50Z</dcterms:created>
  <dcterms:modified xsi:type="dcterms:W3CDTF">2024-11-08T10:42:23Z</dcterms:modified>
</cp:coreProperties>
</file>